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9BE62-CC57-461E-AFD5-8FCA04A62430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F75BC-9075-4DC8-9C75-E0ECDE7BE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4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IBM Dodges an Employee Turnover Problem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IBM put in place an “on-demand” staffing strategy. This aims to ensure that its current employees get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training and coaching they need to play roles in IBM’s future.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do this, IBM budgeted $700 million per year to identify needed skills, spot gaps for skills that are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 supply, and train and assess its executives, managers, and rank-and-file employees. IBM’s on-demand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effort is supporting IBM’s strategy, which depends on offering the fast-evolving technological services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customers need, at once, on demand.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4964-253B-4796-A314-B22F374870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46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Engagement refers to being psychologically involved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in, connected to, and committed to getting one’s job done.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Poor attendance, voluntary turnover, and psychological withdrawal often reflect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diminished employee engagement.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discuss.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4964-253B-4796-A314-B22F374870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each individual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employee may have different interests and career aspirations, employers and managers should provide career development support and training. Let’s discuss these important concepts in more detail.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4964-253B-4796-A314-B22F374870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2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A4649-433B-4ACC-B620-63F15B7C577F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D748-6080-4F38-8B50-731E238F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 resu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848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Managing Employee </a:t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Retention, Engagement, </a:t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Careers</a:t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accent6"/>
                </a:solidFill>
              </a:rPr>
              <a:t>Lecture </a:t>
            </a:r>
            <a:r>
              <a:rPr lang="en-US" smtClean="0">
                <a:solidFill>
                  <a:schemeClr val="accent6"/>
                </a:solidFill>
              </a:rPr>
              <a:t>12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Comprehensive Approach to Retaining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Promote work life balance. </a:t>
            </a:r>
            <a:r>
              <a:rPr lang="en-US" dirty="0"/>
              <a:t>In one survey conducted by Robert Half </a:t>
            </a:r>
            <a:r>
              <a:rPr lang="en-US" dirty="0" smtClean="0"/>
              <a:t>and careerbuilder.com</a:t>
            </a:r>
            <a:r>
              <a:rPr lang="en-US" dirty="0"/>
              <a:t>, workers identified flexible work arrangements </a:t>
            </a:r>
            <a:r>
              <a:rPr lang="en-US" dirty="0" smtClean="0"/>
              <a:t>and telecommuting </a:t>
            </a:r>
            <a:r>
              <a:rPr lang="en-US" dirty="0"/>
              <a:t>as the two top benefits that would encourage them </a:t>
            </a:r>
            <a:r>
              <a:rPr lang="en-US" dirty="0" smtClean="0"/>
              <a:t>to choose </a:t>
            </a:r>
            <a:r>
              <a:rPr lang="en-US" dirty="0"/>
              <a:t>one job or another.</a:t>
            </a:r>
          </a:p>
          <a:p>
            <a:pPr algn="just"/>
            <a:r>
              <a:rPr lang="en-US" b="1" dirty="0"/>
              <a:t>Acknowledge achievements</a:t>
            </a:r>
            <a:r>
              <a:rPr lang="en-US" b="1" dirty="0" smtClean="0"/>
              <a:t>. </a:t>
            </a:r>
            <a:r>
              <a:rPr lang="en-US" dirty="0" smtClean="0"/>
              <a:t>When </a:t>
            </a:r>
            <a:r>
              <a:rPr lang="en-US" dirty="0"/>
              <a:t>employees feel </a:t>
            </a:r>
            <a:r>
              <a:rPr lang="en-US" dirty="0" smtClean="0"/>
              <a:t>underappreciated, they </a:t>
            </a:r>
            <a:r>
              <a:rPr lang="en-US" dirty="0"/>
              <a:t>re more likely to leave. Surveys suggest that frequent </a:t>
            </a:r>
            <a:r>
              <a:rPr lang="en-US" dirty="0" smtClean="0"/>
              <a:t>recognition of </a:t>
            </a:r>
            <a:r>
              <a:rPr lang="en-US" dirty="0"/>
              <a:t>accomplishments is an effective nonmonetary reward.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33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IBM’s Strategy to Retaining Employees</a:t>
            </a:r>
            <a:endParaRPr lang="en-US" sz="3600" b="1" dirty="0">
              <a:solidFill>
                <a:srgbClr val="5379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752958"/>
            <a:ext cx="601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IBM technology training program is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improving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retention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inimizing layoffs 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Resignations and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urnover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11732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IBM’s Strategy to Retaining Employees</a:t>
            </a:r>
            <a:r>
              <a:rPr lang="en-US" b="1" dirty="0" smtClean="0">
                <a:solidFill>
                  <a:srgbClr val="5379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5379E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IBM put in place an “on-demand” staffing strategy. This aims to ensure that its current employees </a:t>
            </a:r>
            <a:r>
              <a:rPr lang="en-US" dirty="0" smtClean="0"/>
              <a:t>get the </a:t>
            </a:r>
            <a:r>
              <a:rPr lang="en-US" dirty="0"/>
              <a:t>training and coaching they need to play roles in IBM’s future.</a:t>
            </a:r>
          </a:p>
          <a:p>
            <a:pPr algn="just"/>
            <a:r>
              <a:rPr lang="en-US" dirty="0" smtClean="0"/>
              <a:t>To </a:t>
            </a:r>
            <a:r>
              <a:rPr lang="en-US" dirty="0"/>
              <a:t>do this, IBM budgeted $700 million per year to identify needed skills, spot gaps for skills that are </a:t>
            </a:r>
            <a:r>
              <a:rPr lang="en-US" dirty="0" smtClean="0"/>
              <a:t>in short </a:t>
            </a:r>
            <a:r>
              <a:rPr lang="en-US" dirty="0"/>
              <a:t>supply, and train and assess its executives, managers, and rank-and-file employees. </a:t>
            </a:r>
            <a:endParaRPr lang="en-US" dirty="0" smtClean="0"/>
          </a:p>
          <a:p>
            <a:pPr algn="just"/>
            <a:r>
              <a:rPr lang="en-US" dirty="0" smtClean="0"/>
              <a:t>IBM’s on-demand staffing </a:t>
            </a:r>
            <a:r>
              <a:rPr lang="en-US" dirty="0"/>
              <a:t>effort is supporting IBM’s strategy, which depends on offering the fast-evolving technological </a:t>
            </a:r>
            <a:r>
              <a:rPr lang="en-US" dirty="0" smtClean="0"/>
              <a:t>services its </a:t>
            </a:r>
            <a:r>
              <a:rPr lang="en-US" dirty="0"/>
              <a:t>customers need, at once, on demand.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resul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8064"/>
            <a:ext cx="9152640" cy="69060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323671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Explain why employee engagement is important, and how to foster such engagement.</a:t>
            </a:r>
          </a:p>
          <a:p>
            <a:pPr algn="ctr"/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43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Poor attendance, voluntary turnover, and psychological withdrawal often also </a:t>
            </a:r>
            <a:r>
              <a:rPr lang="en-US" dirty="0" smtClean="0"/>
              <a:t>reflect diminished </a:t>
            </a:r>
            <a:r>
              <a:rPr lang="en-US" dirty="0"/>
              <a:t>employee engagement. </a:t>
            </a:r>
            <a:r>
              <a:rPr lang="en-US" i="1" dirty="0"/>
              <a:t>Engagement refers to being psychologically </a:t>
            </a:r>
            <a:r>
              <a:rPr lang="en-US" i="1" dirty="0" smtClean="0"/>
              <a:t>involved </a:t>
            </a:r>
            <a:r>
              <a:rPr lang="en-US" dirty="0" smtClean="0"/>
              <a:t>in</a:t>
            </a:r>
            <a:r>
              <a:rPr lang="en-US" dirty="0"/>
              <a:t>, connected to, and committed to getting one s jobs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Employee Engagement 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6019800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Employee engagement is an important topic, because many employee </a:t>
            </a:r>
            <a:r>
              <a:rPr lang="en-US" sz="2000" dirty="0" smtClean="0"/>
              <a:t>behaviors, including </a:t>
            </a:r>
            <a:r>
              <a:rPr lang="en-US" sz="2000" dirty="0"/>
              <a:t>turnover, reflect the degree to which employees are engaged. </a:t>
            </a:r>
            <a:endParaRPr lang="en-US" sz="2000" dirty="0" smtClean="0"/>
          </a:p>
          <a:p>
            <a:pPr algn="just"/>
            <a:r>
              <a:rPr lang="en-US" sz="2000" dirty="0" smtClean="0"/>
              <a:t>For example, based </a:t>
            </a:r>
            <a:r>
              <a:rPr lang="en-US" sz="2000" dirty="0"/>
              <a:t>on surveys by the Gallup organization, business units with the highest levels </a:t>
            </a:r>
            <a:r>
              <a:rPr lang="en-US" sz="2000" dirty="0" smtClean="0"/>
              <a:t>of employee </a:t>
            </a:r>
            <a:r>
              <a:rPr lang="en-US" sz="2000" dirty="0"/>
              <a:t>engagement have an 83% chance of performing above the </a:t>
            </a:r>
            <a:r>
              <a:rPr lang="en-US" sz="2000" dirty="0" smtClean="0"/>
              <a:t>company median</a:t>
            </a:r>
            <a:r>
              <a:rPr lang="en-US" sz="2000" dirty="0"/>
              <a:t>, while those with the lowest employee engagement have only a 17% chance </a:t>
            </a:r>
            <a:r>
              <a:rPr lang="en-US" sz="2000" dirty="0" smtClean="0"/>
              <a:t>of performing </a:t>
            </a:r>
            <a:r>
              <a:rPr lang="en-US" sz="2000" dirty="0"/>
              <a:t>better than the company </a:t>
            </a:r>
            <a:r>
              <a:rPr lang="en-US" sz="2000" dirty="0" smtClean="0"/>
              <a:t>median.</a:t>
            </a:r>
          </a:p>
          <a:p>
            <a:pPr algn="just"/>
            <a:r>
              <a:rPr lang="en-US" sz="2000" dirty="0" smtClean="0"/>
              <a:t>A </a:t>
            </a:r>
            <a:r>
              <a:rPr lang="en-US" sz="2000" dirty="0"/>
              <a:t>survey by consultants </a:t>
            </a:r>
            <a:r>
              <a:rPr lang="en-US" sz="2000" dirty="0" smtClean="0"/>
              <a:t>Watson Wyatt </a:t>
            </a:r>
            <a:r>
              <a:rPr lang="en-US" sz="2000" dirty="0"/>
              <a:t>Worldwide concluded that companies with highly engaged employees </a:t>
            </a:r>
            <a:r>
              <a:rPr lang="en-US" sz="2000" dirty="0" smtClean="0"/>
              <a:t>have 26</a:t>
            </a:r>
            <a:r>
              <a:rPr lang="en-US" sz="2000" dirty="0"/>
              <a:t>% higher revenue per </a:t>
            </a:r>
            <a:r>
              <a:rPr lang="en-US" sz="2000" dirty="0" smtClean="0"/>
              <a:t>employee. </a:t>
            </a:r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director of recruiting at the nonprofit </a:t>
            </a:r>
            <a:r>
              <a:rPr lang="en-US" sz="2000" dirty="0" smtClean="0"/>
              <a:t>Fair Trade </a:t>
            </a:r>
            <a:r>
              <a:rPr lang="en-US" sz="2000" dirty="0"/>
              <a:t>USA believes boosting engagement helps to explain the firms subsequent </a:t>
            </a:r>
            <a:r>
              <a:rPr lang="en-US" sz="2000" dirty="0" smtClean="0"/>
              <a:t>10% drop </a:t>
            </a:r>
            <a:r>
              <a:rPr lang="en-US" sz="2000" dirty="0"/>
              <a:t>in turnover. </a:t>
            </a:r>
            <a:endParaRPr lang="en-US" sz="2000" dirty="0" smtClean="0"/>
          </a:p>
          <a:p>
            <a:pPr algn="just"/>
            <a:r>
              <a:rPr lang="en-US" sz="2000" dirty="0" smtClean="0"/>
              <a:t>A </a:t>
            </a:r>
            <a:r>
              <a:rPr lang="en-US" sz="2000" dirty="0"/>
              <a:t>recent </a:t>
            </a:r>
            <a:r>
              <a:rPr lang="en-US" sz="2000" i="1" dirty="0"/>
              <a:t>Harvard Business Review article notes that when it </a:t>
            </a:r>
            <a:r>
              <a:rPr lang="en-US" sz="2000" i="1" dirty="0" smtClean="0"/>
              <a:t>comes </a:t>
            </a:r>
            <a:r>
              <a:rPr lang="en-US" sz="2000" dirty="0" smtClean="0"/>
              <a:t>to </a:t>
            </a:r>
            <a:r>
              <a:rPr lang="en-US" sz="2000" dirty="0"/>
              <a:t>customer service, satisfied employees </a:t>
            </a:r>
            <a:r>
              <a:rPr lang="en-US" sz="2000" dirty="0" err="1"/>
              <a:t>aren</a:t>
            </a:r>
            <a:r>
              <a:rPr lang="en-US" sz="2000" dirty="0"/>
              <a:t> t enough. Instead, Employees should </a:t>
            </a:r>
            <a:r>
              <a:rPr lang="en-US" sz="2000" dirty="0" smtClean="0"/>
              <a:t>be engaged </a:t>
            </a:r>
            <a:r>
              <a:rPr lang="en-US" sz="2000" dirty="0"/>
              <a:t>by providing them with reasons and methods to satisfy customers and </a:t>
            </a:r>
            <a:r>
              <a:rPr lang="en-US" sz="2000" dirty="0" smtClean="0"/>
              <a:t>then rewarded </a:t>
            </a:r>
            <a:r>
              <a:rPr lang="en-US" sz="2000" dirty="0"/>
              <a:t>for appropriate behavior. </a:t>
            </a:r>
            <a:endParaRPr lang="en-US" sz="2000" dirty="0" smtClean="0"/>
          </a:p>
          <a:p>
            <a:pPr algn="just"/>
            <a:r>
              <a:rPr lang="en-US" sz="2000" dirty="0" smtClean="0"/>
              <a:t>Yet </a:t>
            </a:r>
            <a:r>
              <a:rPr lang="en-US" sz="2000" dirty="0"/>
              <a:t>studies, including one from the </a:t>
            </a:r>
            <a:r>
              <a:rPr lang="en-US" sz="2000" dirty="0" smtClean="0"/>
              <a:t>consulting firm </a:t>
            </a:r>
            <a:r>
              <a:rPr lang="en-US" sz="2000" dirty="0" err="1"/>
              <a:t>TowersPerrin</a:t>
            </a:r>
            <a:r>
              <a:rPr lang="en-US" sz="2000" dirty="0"/>
              <a:t>, concluded that only about 21% of the global workforce </a:t>
            </a:r>
            <a:r>
              <a:rPr lang="en-US" sz="2000" dirty="0" smtClean="0"/>
              <a:t>is engaged</a:t>
            </a:r>
            <a:r>
              <a:rPr lang="en-US" sz="2000" dirty="0"/>
              <a:t>, while almost 40% is disengaged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That Foster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TowersPerrin</a:t>
            </a:r>
            <a:r>
              <a:rPr lang="en-US" dirty="0" smtClean="0"/>
              <a:t> </a:t>
            </a:r>
            <a:r>
              <a:rPr lang="en-US" dirty="0"/>
              <a:t>findings illustrate the sorts of managerial actions that </a:t>
            </a:r>
            <a:r>
              <a:rPr lang="en-US" dirty="0" smtClean="0"/>
              <a:t>can foster </a:t>
            </a:r>
            <a:r>
              <a:rPr lang="en-US" dirty="0"/>
              <a:t>employee engagement. </a:t>
            </a:r>
            <a:r>
              <a:rPr lang="en-US" dirty="0" smtClean="0"/>
              <a:t>Engagement supporting actions </a:t>
            </a:r>
            <a:r>
              <a:rPr lang="en-US" dirty="0"/>
              <a:t>include making sure employees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(</a:t>
            </a:r>
            <a:r>
              <a:rPr lang="en-US" dirty="0"/>
              <a:t>1) understand how their </a:t>
            </a:r>
            <a:r>
              <a:rPr lang="en-US" dirty="0" smtClean="0"/>
              <a:t>departments 	contribute </a:t>
            </a:r>
            <a:r>
              <a:rPr lang="en-US" dirty="0"/>
              <a:t>to the company s success,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(</a:t>
            </a:r>
            <a:r>
              <a:rPr lang="en-US" dirty="0"/>
              <a:t>2) see how their own efforts </a:t>
            </a:r>
            <a:r>
              <a:rPr lang="en-US" dirty="0" smtClean="0"/>
              <a:t>contribute to </a:t>
            </a:r>
            <a:r>
              <a:rPr lang="en-US" dirty="0"/>
              <a:t>achieving the company s goals, and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(</a:t>
            </a:r>
            <a:r>
              <a:rPr lang="en-US" dirty="0"/>
              <a:t>3) get a sense of accomplishment from </a:t>
            </a:r>
            <a:r>
              <a:rPr lang="en-US" dirty="0" smtClean="0"/>
              <a:t>working at </a:t>
            </a:r>
            <a:r>
              <a:rPr lang="en-US" dirty="0"/>
              <a:t>the firm.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resul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52425" y="381000"/>
            <a:ext cx="43719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employers and supervisors can do to support employees’ career development needs. </a:t>
            </a:r>
          </a:p>
          <a:p>
            <a:pPr>
              <a:defRPr/>
            </a:pP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4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Career development plays an important role in engaging and retaining employees. </a:t>
            </a:r>
            <a:r>
              <a:rPr lang="en-US" dirty="0" smtClean="0"/>
              <a:t>Supporting your employees career development may also </a:t>
            </a:r>
            <a:r>
              <a:rPr lang="en-US" i="1" dirty="0" smtClean="0"/>
              <a:t>boost employee engagement and support </a:t>
            </a:r>
            <a:r>
              <a:rPr lang="en-US" dirty="0" smtClean="0"/>
              <a:t>your </a:t>
            </a:r>
            <a:r>
              <a:rPr lang="en-US" i="1" dirty="0" smtClean="0"/>
              <a:t>recruitment and retention efforts.</a:t>
            </a:r>
            <a:endParaRPr lang="en-US" dirty="0" smtClean="0"/>
          </a:p>
          <a:p>
            <a:pPr algn="just"/>
            <a:r>
              <a:rPr lang="en-US" dirty="0" smtClean="0"/>
              <a:t>For example</a:t>
            </a:r>
            <a:r>
              <a:rPr lang="en-US" dirty="0"/>
              <a:t>, a survey by the human resource management consulting firm Mercer </a:t>
            </a:r>
            <a:r>
              <a:rPr lang="en-US" dirty="0" smtClean="0"/>
              <a:t>found that </a:t>
            </a:r>
            <a:r>
              <a:rPr lang="en-US" dirty="0"/>
              <a:t>as of 2010, employers planned to focus both on money and on career </a:t>
            </a:r>
            <a:r>
              <a:rPr lang="en-US" dirty="0" smtClean="0"/>
              <a:t>development to </a:t>
            </a:r>
            <a:r>
              <a:rPr lang="en-US" dirty="0"/>
              <a:t>retain and engage the right </a:t>
            </a:r>
            <a:r>
              <a:rPr lang="en-US" dirty="0" smtClean="0"/>
              <a:t>talent. </a:t>
            </a:r>
          </a:p>
          <a:p>
            <a:pPr algn="just"/>
            <a:r>
              <a:rPr lang="en-US" dirty="0" smtClean="0"/>
              <a:t>One </a:t>
            </a:r>
            <a:r>
              <a:rPr lang="en-US" dirty="0"/>
              <a:t>observer similarly says that rather </a:t>
            </a:r>
            <a:r>
              <a:rPr lang="en-US" dirty="0" smtClean="0"/>
              <a:t>than focusing </a:t>
            </a:r>
            <a:r>
              <a:rPr lang="en-US" dirty="0"/>
              <a:t>on incentives and perks to entice and retain employees, organizations . . </a:t>
            </a:r>
            <a:r>
              <a:rPr lang="en-US" dirty="0" smtClean="0"/>
              <a:t>. will </a:t>
            </a:r>
            <a:r>
              <a:rPr lang="en-US" dirty="0"/>
              <a:t>hold onto the most talented workers . . . by offering them a range of </a:t>
            </a:r>
            <a:r>
              <a:rPr lang="en-US" dirty="0" smtClean="0"/>
              <a:t>professional experiences</a:t>
            </a:r>
            <a:r>
              <a:rPr lang="en-US" dirty="0"/>
              <a:t>, broad functional and geographic exposure within the </a:t>
            </a:r>
            <a:r>
              <a:rPr lang="en-US" dirty="0" smtClean="0"/>
              <a:t>organization, and </a:t>
            </a:r>
            <a:r>
              <a:rPr lang="en-US" dirty="0"/>
              <a:t>more targeted leadership opportunities. </a:t>
            </a:r>
            <a:r>
              <a:rPr lang="en-US" dirty="0" smtClean="0"/>
              <a:t>These </a:t>
            </a:r>
            <a:r>
              <a:rPr lang="en-US" dirty="0"/>
              <a:t>experiences become part of </a:t>
            </a:r>
            <a:r>
              <a:rPr lang="en-US" dirty="0" smtClean="0"/>
              <a:t>the employer </a:t>
            </a:r>
            <a:r>
              <a:rPr lang="en-US" dirty="0"/>
              <a:t>s total rewards </a:t>
            </a:r>
            <a:r>
              <a:rPr lang="en-US" dirty="0" smtClean="0"/>
              <a:t>package.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627" y="609600"/>
            <a:ext cx="909304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a comprehensive approach to retaining employees.</a:t>
            </a:r>
          </a:p>
          <a:p>
            <a:pPr marL="514350" indent="-514350" algn="just">
              <a:buFont typeface="+mj-lt"/>
              <a:buAutoNum type="arabicPeriod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Explain why employee engagement is important, and how to foster such engagement.</a:t>
            </a:r>
          </a:p>
          <a:p>
            <a:pPr marL="514350" indent="-514350" algn="just">
              <a:buFont typeface="+mj-lt"/>
              <a:buAutoNum type="arabicPeriod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 what employers and supervisors can do to support employees’ career development needs.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Careers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Today</a:t>
            </a:r>
            <a:r>
              <a:rPr lang="en-US" dirty="0"/>
              <a:t>, recessions, mergers, </a:t>
            </a:r>
            <a:r>
              <a:rPr lang="en-US" dirty="0" smtClean="0"/>
              <a:t>outsourcing, consolidations</a:t>
            </a:r>
            <a:r>
              <a:rPr lang="en-US" dirty="0"/>
              <a:t>, and more or less endless downsizings have changed the rules. </a:t>
            </a:r>
            <a:r>
              <a:rPr lang="en-US" dirty="0" smtClean="0"/>
              <a:t>Many people </a:t>
            </a:r>
            <a:r>
              <a:rPr lang="en-US" dirty="0"/>
              <a:t>do still move up from job to job. But more often employees find </a:t>
            </a:r>
            <a:r>
              <a:rPr lang="en-US" dirty="0" smtClean="0"/>
              <a:t>themselves having </a:t>
            </a:r>
            <a:r>
              <a:rPr lang="en-US" dirty="0"/>
              <a:t>to reinvent themselves.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the sales rep, laid off by a publishing </a:t>
            </a:r>
            <a:r>
              <a:rPr lang="en-US" dirty="0" smtClean="0"/>
              <a:t>firm that </a:t>
            </a:r>
            <a:r>
              <a:rPr lang="en-US" dirty="0"/>
              <a:t>s just merged, may reinvent her career as an account executive at a </a:t>
            </a:r>
            <a:r>
              <a:rPr lang="en-US" dirty="0" smtClean="0"/>
              <a:t>media oriented advertising firm.</a:t>
            </a:r>
            <a:endParaRPr lang="en-US" dirty="0"/>
          </a:p>
          <a:p>
            <a:pPr algn="just"/>
            <a:r>
              <a:rPr lang="en-US" dirty="0"/>
              <a:t>Careers today differ in other ways from a few years ago</a:t>
            </a:r>
            <a:r>
              <a:rPr lang="en-US" dirty="0" smtClean="0"/>
              <a:t>. With </a:t>
            </a:r>
            <a:r>
              <a:rPr lang="en-US" dirty="0"/>
              <a:t>more women </a:t>
            </a:r>
            <a:r>
              <a:rPr lang="en-US" dirty="0" smtClean="0"/>
              <a:t>pursuing professional </a:t>
            </a:r>
            <a:r>
              <a:rPr lang="en-US" dirty="0"/>
              <a:t>and managerial careers, families must balance the challenges associated </a:t>
            </a:r>
            <a:r>
              <a:rPr lang="en-US" dirty="0" smtClean="0"/>
              <a:t>with dual </a:t>
            </a:r>
            <a:r>
              <a:rPr lang="en-US" dirty="0"/>
              <a:t>career pressures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At </a:t>
            </a:r>
            <a:r>
              <a:rPr lang="en-US" dirty="0"/>
              <a:t>the same time</a:t>
            </a:r>
            <a:r>
              <a:rPr lang="en-US" dirty="0" smtClean="0"/>
              <a:t>, what </a:t>
            </a:r>
            <a:r>
              <a:rPr lang="en-US" dirty="0"/>
              <a:t>people want from their careers seems to </a:t>
            </a:r>
            <a:r>
              <a:rPr lang="en-US" dirty="0" smtClean="0"/>
              <a:t>be changing</a:t>
            </a:r>
            <a:r>
              <a:rPr lang="en-US" dirty="0"/>
              <a:t>. Baby boomers those retiring in the next few years tended to be job- </a:t>
            </a:r>
            <a:r>
              <a:rPr lang="en-US" dirty="0" smtClean="0"/>
              <a:t>and employer-focused</a:t>
            </a:r>
            <a:r>
              <a:rPr lang="en-US" dirty="0"/>
              <a:t>. People entering the job market now often value work </a:t>
            </a:r>
            <a:r>
              <a:rPr lang="en-US" dirty="0" smtClean="0"/>
              <a:t>arrangements that </a:t>
            </a:r>
            <a:r>
              <a:rPr lang="en-US" dirty="0"/>
              <a:t>provide more opportunities for balanced work family lives.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One implication is that what employers and employees expect from each </a:t>
            </a:r>
            <a:r>
              <a:rPr lang="en-US" dirty="0" smtClean="0"/>
              <a:t>other is </a:t>
            </a:r>
            <a:r>
              <a:rPr lang="en-US" dirty="0"/>
              <a:t>changing. What the employer and employee expect of each other is part of </a:t>
            </a:r>
            <a:r>
              <a:rPr lang="en-US" dirty="0" smtClean="0"/>
              <a:t>what psychologists </a:t>
            </a:r>
            <a:r>
              <a:rPr lang="en-US" dirty="0"/>
              <a:t>call a </a:t>
            </a:r>
            <a:r>
              <a:rPr lang="en-US" i="1" dirty="0"/>
              <a:t>psychological contract. </a:t>
            </a:r>
            <a:endParaRPr lang="en-US" i="1" dirty="0" smtClean="0"/>
          </a:p>
          <a:p>
            <a:pPr algn="just"/>
            <a:r>
              <a:rPr lang="en-US" i="1" dirty="0" smtClean="0"/>
              <a:t>This </a:t>
            </a:r>
            <a:r>
              <a:rPr lang="en-US" i="1" dirty="0"/>
              <a:t>is an unwritten agreement that </a:t>
            </a:r>
            <a:r>
              <a:rPr lang="en-US" i="1" dirty="0" smtClean="0"/>
              <a:t>exists </a:t>
            </a:r>
            <a:r>
              <a:rPr lang="en-US" dirty="0" smtClean="0"/>
              <a:t>between </a:t>
            </a:r>
            <a:r>
              <a:rPr lang="en-US" dirty="0"/>
              <a:t>employers and employees. </a:t>
            </a:r>
            <a:r>
              <a:rPr lang="en-US" dirty="0" smtClean="0"/>
              <a:t> </a:t>
            </a:r>
            <a:r>
              <a:rPr lang="en-US" dirty="0"/>
              <a:t>The psychological contract identifies </a:t>
            </a:r>
            <a:r>
              <a:rPr lang="en-US" dirty="0" smtClean="0"/>
              <a:t>each party </a:t>
            </a:r>
            <a:r>
              <a:rPr lang="en-US" dirty="0"/>
              <a:t>s mutual expectations.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the unstated agreement is that </a:t>
            </a:r>
            <a:r>
              <a:rPr lang="en-US" dirty="0" smtClean="0"/>
              <a:t>management will </a:t>
            </a:r>
            <a:r>
              <a:rPr lang="en-US" dirty="0"/>
              <a:t>treat employees fairly and provide satisfactory work conditions, </a:t>
            </a:r>
            <a:r>
              <a:rPr lang="en-US" dirty="0" smtClean="0"/>
              <a:t>hopefully in </a:t>
            </a:r>
            <a:r>
              <a:rPr lang="en-US" dirty="0"/>
              <a:t>a long-term relationship. </a:t>
            </a:r>
            <a:endParaRPr lang="en-US" dirty="0" smtClean="0"/>
          </a:p>
          <a:p>
            <a:pPr algn="just"/>
            <a:r>
              <a:rPr lang="en-US" dirty="0" smtClean="0"/>
              <a:t>Employees </a:t>
            </a:r>
            <a:r>
              <a:rPr lang="en-US" dirty="0"/>
              <a:t>are expected to respond by demonstrating </a:t>
            </a:r>
            <a:r>
              <a:rPr lang="en-US" dirty="0" smtClean="0"/>
              <a:t>a good </a:t>
            </a:r>
            <a:r>
              <a:rPr lang="en-US" dirty="0"/>
              <a:t>attitude, following directions, and showing loyalty to the organization.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Employee s Role in Career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employer s career development tasks depend partly on how long the employee </a:t>
            </a:r>
            <a:r>
              <a:rPr lang="en-US" dirty="0" smtClean="0"/>
              <a:t>has been </a:t>
            </a:r>
            <a:r>
              <a:rPr lang="en-US" dirty="0"/>
              <a:t>with the firm. For example, </a:t>
            </a:r>
            <a:r>
              <a:rPr lang="en-US" i="1" dirty="0"/>
              <a:t>before hiring, realistic job interviews can help </a:t>
            </a:r>
            <a:r>
              <a:rPr lang="en-US" i="1" dirty="0" smtClean="0"/>
              <a:t>prospective </a:t>
            </a:r>
            <a:r>
              <a:rPr lang="en-US" dirty="0" smtClean="0"/>
              <a:t>employees </a:t>
            </a:r>
            <a:r>
              <a:rPr lang="en-US" dirty="0"/>
              <a:t>more accurately gauge whether the job is a good fit with the candidate </a:t>
            </a:r>
            <a:r>
              <a:rPr lang="en-US" dirty="0" smtClean="0"/>
              <a:t>s skills </a:t>
            </a:r>
            <a:r>
              <a:rPr lang="en-US" dirty="0"/>
              <a:t>and interests.</a:t>
            </a:r>
          </a:p>
          <a:p>
            <a:pPr algn="just"/>
            <a:r>
              <a:rPr lang="en-US" dirty="0"/>
              <a:t>Especially for recent college graduates, </a:t>
            </a:r>
            <a:r>
              <a:rPr lang="en-US" i="1" dirty="0"/>
              <a:t>the first job can be crucial for building </a:t>
            </a:r>
            <a:r>
              <a:rPr lang="en-US" i="1" dirty="0" smtClean="0"/>
              <a:t>confidence </a:t>
            </a:r>
            <a:r>
              <a:rPr lang="en-US" dirty="0" smtClean="0"/>
              <a:t>and </a:t>
            </a:r>
            <a:r>
              <a:rPr lang="en-US" dirty="0"/>
              <a:t>a more realistic picture of what he or she can and cannot do: </a:t>
            </a:r>
            <a:r>
              <a:rPr lang="en-US" dirty="0" smtClean="0"/>
              <a:t>Providing challenging </a:t>
            </a:r>
            <a:r>
              <a:rPr lang="en-US" dirty="0"/>
              <a:t>first jobs (rather than relegating new employees to jobs where they can </a:t>
            </a:r>
            <a:r>
              <a:rPr lang="en-US" dirty="0" smtClean="0"/>
              <a:t>t do </a:t>
            </a:r>
            <a:r>
              <a:rPr lang="en-US" dirty="0"/>
              <a:t>any harm ) and having an experienced mentor who can help the person learn </a:t>
            </a:r>
            <a:r>
              <a:rPr lang="en-US" dirty="0" smtClean="0"/>
              <a:t>the ropes </a:t>
            </a:r>
            <a:r>
              <a:rPr lang="en-US" dirty="0"/>
              <a:t>are important. </a:t>
            </a: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refer to this as preventing </a:t>
            </a:r>
            <a:r>
              <a:rPr lang="en-US" b="1" dirty="0"/>
              <a:t>reality shock, </a:t>
            </a:r>
            <a:r>
              <a:rPr lang="en-US" dirty="0"/>
              <a:t>a </a:t>
            </a:r>
            <a:r>
              <a:rPr lang="en-US" dirty="0" smtClean="0"/>
              <a:t>phenomenon that </a:t>
            </a:r>
            <a:r>
              <a:rPr lang="en-US" dirty="0"/>
              <a:t>occurs when a new employee s high expectations and enthusiasm confront </a:t>
            </a:r>
            <a:r>
              <a:rPr lang="en-US" dirty="0" smtClean="0"/>
              <a:t>the reality </a:t>
            </a:r>
            <a:r>
              <a:rPr lang="en-US" dirty="0"/>
              <a:t>of a boring, unchallenging job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Employee s Role in Career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CAREER </a:t>
            </a:r>
            <a:r>
              <a:rPr lang="en-US" dirty="0" smtClean="0"/>
              <a:t>CENTERS</a:t>
            </a:r>
          </a:p>
          <a:p>
            <a:pPr algn="just"/>
            <a:r>
              <a:rPr lang="en-US" dirty="0"/>
              <a:t>CAREER PLANNING </a:t>
            </a:r>
            <a:r>
              <a:rPr lang="en-US" dirty="0" smtClean="0"/>
              <a:t>WORKSHOPS</a:t>
            </a:r>
          </a:p>
          <a:p>
            <a:pPr algn="just"/>
            <a:r>
              <a:rPr lang="en-US" dirty="0"/>
              <a:t>LIFELONG LEARNING </a:t>
            </a:r>
            <a:r>
              <a:rPr lang="en-US" dirty="0" smtClean="0"/>
              <a:t>BUDGETS</a:t>
            </a:r>
          </a:p>
          <a:p>
            <a:pPr algn="just"/>
            <a:r>
              <a:rPr lang="en-US" dirty="0"/>
              <a:t>PROVIDE CAREER </a:t>
            </a:r>
            <a:r>
              <a:rPr lang="en-US" dirty="0" smtClean="0"/>
              <a:t>COACHES</a:t>
            </a:r>
          </a:p>
          <a:p>
            <a:pPr algn="just"/>
            <a:r>
              <a:rPr lang="en-US" dirty="0"/>
              <a:t>OFFER ONLINE </a:t>
            </a:r>
            <a:r>
              <a:rPr lang="en-US" dirty="0" smtClean="0"/>
              <a:t>PROGRAMS</a:t>
            </a:r>
          </a:p>
          <a:p>
            <a:pPr algn="just"/>
            <a:r>
              <a:rPr lang="en-US" dirty="0"/>
              <a:t>CAREER-ORIENTED APPRAISALS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</a:t>
            </a:r>
            <a:r>
              <a:rPr lang="en-US" dirty="0" smtClean="0"/>
              <a:t>anagers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With little or no additional effort than realistic performance </a:t>
            </a:r>
            <a:r>
              <a:rPr lang="en-US" dirty="0" smtClean="0"/>
              <a:t>reviews and </a:t>
            </a:r>
            <a:r>
              <a:rPr lang="en-US" dirty="0"/>
              <a:t>candid career advice, a competent supervisor can help the employee get on and </a:t>
            </a:r>
            <a:r>
              <a:rPr lang="en-US" dirty="0" smtClean="0"/>
              <a:t>stay on </a:t>
            </a:r>
            <a:r>
              <a:rPr lang="en-US" dirty="0"/>
              <a:t>the right career track. </a:t>
            </a:r>
            <a:endParaRPr lang="en-US" dirty="0" smtClean="0"/>
          </a:p>
          <a:p>
            <a:pPr algn="just"/>
            <a:r>
              <a:rPr lang="en-US" dirty="0" smtClean="0"/>
              <a:t>At </a:t>
            </a:r>
            <a:r>
              <a:rPr lang="en-US" dirty="0"/>
              <a:t>the other extreme, an uncaring or unsupportive </a:t>
            </a:r>
            <a:r>
              <a:rPr lang="en-US" dirty="0" smtClean="0"/>
              <a:t>supervisor may </a:t>
            </a:r>
            <a:r>
              <a:rPr lang="en-US" dirty="0"/>
              <a:t>look back on years of having inhibited his or her employees career development.</a:t>
            </a:r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when the subordinate first begins his or her </a:t>
            </a:r>
            <a:r>
              <a:rPr lang="en-US" dirty="0" smtClean="0"/>
              <a:t>job, make </a:t>
            </a:r>
            <a:r>
              <a:rPr lang="en-US" dirty="0"/>
              <a:t>sure (through orientation and training) that he or she develops the </a:t>
            </a:r>
            <a:r>
              <a:rPr lang="en-US" dirty="0" smtClean="0"/>
              <a:t>skills required </a:t>
            </a:r>
            <a:r>
              <a:rPr lang="en-US" dirty="0"/>
              <a:t>to get off to a good start. Schedule regular performance appraisals and, </a:t>
            </a:r>
            <a:r>
              <a:rPr lang="en-US" dirty="0" smtClean="0"/>
              <a:t>at these </a:t>
            </a:r>
            <a:r>
              <a:rPr lang="en-US" dirty="0"/>
              <a:t>reviews, cover the extent to which the employee s current skills and </a:t>
            </a:r>
            <a:r>
              <a:rPr lang="en-US" dirty="0" smtClean="0"/>
              <a:t>performance are </a:t>
            </a:r>
            <a:r>
              <a:rPr lang="en-US" dirty="0"/>
              <a:t>consistent with the person s career aspirations. </a:t>
            </a:r>
            <a:endParaRPr lang="en-US" dirty="0" smtClean="0"/>
          </a:p>
          <a:p>
            <a:pPr algn="just"/>
            <a:r>
              <a:rPr lang="en-US" dirty="0" smtClean="0"/>
              <a:t>Provide </a:t>
            </a:r>
            <a:r>
              <a:rPr lang="en-US" dirty="0"/>
              <a:t>the employee with </a:t>
            </a:r>
            <a:r>
              <a:rPr lang="en-US" dirty="0" smtClean="0"/>
              <a:t>an informal </a:t>
            </a:r>
            <a:r>
              <a:rPr lang="en-US" dirty="0"/>
              <a:t>career development </a:t>
            </a:r>
            <a:r>
              <a:rPr lang="en-US" dirty="0" smtClean="0"/>
              <a:t>plan. Keep subordinates informed </a:t>
            </a:r>
            <a:r>
              <a:rPr lang="en-US" dirty="0"/>
              <a:t>about how they can utilize the firms current career-related </a:t>
            </a:r>
            <a:r>
              <a:rPr lang="en-US" dirty="0" smtClean="0"/>
              <a:t>benefits, and </a:t>
            </a:r>
            <a:r>
              <a:rPr lang="en-US" dirty="0"/>
              <a:t>encourage them to do </a:t>
            </a:r>
            <a:r>
              <a:rPr lang="en-US" dirty="0" smtClean="0"/>
              <a:t>so. </a:t>
            </a:r>
            <a:r>
              <a:rPr lang="en-US" dirty="0"/>
              <a:t>And, know how to coach employees and </a:t>
            </a:r>
            <a:r>
              <a:rPr lang="en-US" dirty="0" smtClean="0"/>
              <a:t>provide mentoring assistance.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838200" y="5036403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Describe a comprehensive approach to 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retaining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employees.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Employee retention</a:t>
            </a:r>
            <a:r>
              <a:rPr lang="en-US" dirty="0"/>
              <a:t> refers to the ability of an </a:t>
            </a:r>
            <a:r>
              <a:rPr lang="en-US" dirty="0" smtClean="0"/>
              <a:t>organization to retain its </a:t>
            </a:r>
            <a:r>
              <a:rPr lang="en-US" b="1" dirty="0" smtClean="0"/>
              <a:t>employees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Combining voluntary and involuntary turnover produces some astounding statistics. For example, the turnover in many food service firms is around 100% per year. In other words, many restaurants need to replace just about all their employees every year!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Studies show link when  turnover rates rise financial performance is at risk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 practices can lower turnover and Increase company’s profitability</a:t>
            </a:r>
          </a:p>
          <a:p>
            <a:pPr marL="91440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Promotion Opportunities</a:t>
            </a:r>
          </a:p>
          <a:p>
            <a:pPr marL="91440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Training &amp; Development</a:t>
            </a:r>
          </a:p>
          <a:p>
            <a:pPr marL="91440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 &amp; Rewards Satisfaction</a:t>
            </a:r>
          </a:p>
          <a:p>
            <a:pPr marL="91440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Family Friendly Policies</a:t>
            </a:r>
          </a:p>
          <a:p>
            <a:pPr algn="just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Employee Turnover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 algn="just" defTabSz="931774">
              <a:spcBef>
                <a:spcPts val="0"/>
              </a:spcBef>
              <a:buNone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Costs of turnover: </a:t>
            </a:r>
            <a:r>
              <a:rPr lang="en-US" dirty="0"/>
              <a:t>Turnover is an expensive cost for organizations. Understanding more about the costs and causes of turnover is important. </a:t>
            </a:r>
          </a:p>
          <a:p>
            <a:pPr marL="0" indent="0" algn="just" defTabSz="931774">
              <a:spcBef>
                <a:spcPts val="0"/>
              </a:spcBef>
              <a:buNone/>
              <a:defRPr/>
            </a:pPr>
            <a:endParaRPr lang="en-US" b="1" dirty="0"/>
          </a:p>
          <a:p>
            <a:pPr marL="0" lvl="0" indent="0" algn="just" defTabSz="931774">
              <a:spcBef>
                <a:spcPts val="0"/>
              </a:spcBef>
              <a:buNone/>
              <a:defRPr/>
            </a:pPr>
            <a:r>
              <a:rPr lang="en-US" dirty="0"/>
              <a:t>There are tangible and intangible costs associated with turnover. Reducing turnover requires identifying and managing the reasons for both voluntary and involuntary turnover.</a:t>
            </a:r>
          </a:p>
          <a:p>
            <a:pPr marL="457200" lvl="0" indent="-457200" algn="just">
              <a:lnSpc>
                <a:spcPct val="150000"/>
              </a:lnSpc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Managing and Reducing voluntary turnover: </a:t>
            </a:r>
            <a:r>
              <a:rPr lang="en-US" dirty="0" smtClean="0"/>
              <a:t>Voluntary turnover </a:t>
            </a:r>
            <a:r>
              <a:rPr lang="en-US" dirty="0"/>
              <a:t>occurs for many reasons. Top reasons include job dissatisfaction, poor pay or health-care benefits, few promotional opportunities, and inadequate work-life balance. </a:t>
            </a:r>
          </a:p>
          <a:p>
            <a:pPr marL="457200" indent="-457200" algn="just">
              <a:lnSpc>
                <a:spcPct val="150000"/>
              </a:lnSpc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Comprehensive Approach to Retaining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Selection. </a:t>
            </a:r>
            <a:endParaRPr lang="en-US" dirty="0" smtClean="0"/>
          </a:p>
          <a:p>
            <a:pPr algn="just"/>
            <a:r>
              <a:rPr lang="en-US" b="1" dirty="0"/>
              <a:t>Professional growth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/>
              <a:t>Provide career direction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Meaningful work and ownership of goals.</a:t>
            </a:r>
          </a:p>
          <a:p>
            <a:pPr algn="just"/>
            <a:r>
              <a:rPr lang="en-US" b="1" dirty="0" smtClean="0"/>
              <a:t>Recognition and rewards. </a:t>
            </a:r>
          </a:p>
          <a:p>
            <a:pPr algn="just"/>
            <a:r>
              <a:rPr lang="en-US" b="1" dirty="0" smtClean="0"/>
              <a:t>Culture and environment.</a:t>
            </a:r>
          </a:p>
          <a:p>
            <a:pPr algn="just"/>
            <a:r>
              <a:rPr lang="en-US" b="1" dirty="0" smtClean="0"/>
              <a:t>Promote work life balance.</a:t>
            </a:r>
          </a:p>
          <a:p>
            <a:pPr algn="just"/>
            <a:r>
              <a:rPr lang="en-US" b="1" dirty="0" smtClean="0"/>
              <a:t>Acknowledge achievements.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Comprehensive Approach to Retaining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/>
              <a:t>Selection. </a:t>
            </a:r>
            <a:r>
              <a:rPr lang="en-US" dirty="0"/>
              <a:t>Retention starts up front, in the selection and hiring of the </a:t>
            </a:r>
            <a:r>
              <a:rPr lang="en-US" dirty="0" smtClean="0"/>
              <a:t>right employees. </a:t>
            </a:r>
            <a:r>
              <a:rPr lang="en-US" dirty="0"/>
              <a:t>Selection refers not just to the worker but to choosing the </a:t>
            </a:r>
            <a:r>
              <a:rPr lang="en-US" dirty="0" smtClean="0"/>
              <a:t>right supervisors </a:t>
            </a:r>
            <a:r>
              <a:rPr lang="en-US" dirty="0"/>
              <a:t>as well</a:t>
            </a:r>
            <a:r>
              <a:rPr lang="en-US" dirty="0" smtClean="0"/>
              <a:t>. </a:t>
            </a:r>
            <a:r>
              <a:rPr lang="en-US" dirty="0"/>
              <a:t>The supervisor then meets to review the results with his or </a:t>
            </a:r>
            <a:r>
              <a:rPr lang="en-US" dirty="0" smtClean="0"/>
              <a:t>her employees </a:t>
            </a:r>
            <a:r>
              <a:rPr lang="en-US" dirty="0"/>
              <a:t>to address any problems the surveys raise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Professional growth</a:t>
            </a:r>
            <a:r>
              <a:rPr lang="en-US" dirty="0"/>
              <a:t>. Inadequate career and professional development </a:t>
            </a:r>
            <a:r>
              <a:rPr lang="en-US" dirty="0" smtClean="0"/>
              <a:t>prospects prompt </a:t>
            </a:r>
            <a:r>
              <a:rPr lang="en-US" dirty="0"/>
              <a:t>many employees to leave. Conversely, a well-thought-out training </a:t>
            </a:r>
            <a:r>
              <a:rPr lang="en-US" dirty="0" smtClean="0"/>
              <a:t>and career </a:t>
            </a:r>
            <a:r>
              <a:rPr lang="en-US" dirty="0"/>
              <a:t>development program can provide a strong incentive for staying with </a:t>
            </a:r>
            <a:r>
              <a:rPr lang="en-US" dirty="0" smtClean="0"/>
              <a:t>the company.</a:t>
            </a:r>
          </a:p>
          <a:p>
            <a:pPr algn="just"/>
            <a:r>
              <a:rPr lang="en-US" b="1" dirty="0"/>
              <a:t>Provide career direction. </a:t>
            </a:r>
            <a:r>
              <a:rPr lang="en-US" dirty="0"/>
              <a:t>Periodically discuss with employees their </a:t>
            </a:r>
            <a:r>
              <a:rPr lang="en-US" dirty="0" smtClean="0"/>
              <a:t>career preferences </a:t>
            </a:r>
            <a:r>
              <a:rPr lang="en-US" dirty="0"/>
              <a:t>and prospects at your firm, and help them lay out potential </a:t>
            </a:r>
            <a:r>
              <a:rPr lang="en-US" dirty="0" smtClean="0"/>
              <a:t>career plans</a:t>
            </a:r>
            <a:r>
              <a:rPr lang="en-US" dirty="0"/>
              <a:t>. Furthermore, don t wait until performance reviews to remind </a:t>
            </a:r>
            <a:r>
              <a:rPr lang="en-US" dirty="0" smtClean="0"/>
              <a:t>top employees </a:t>
            </a:r>
            <a:r>
              <a:rPr lang="en-US" dirty="0"/>
              <a:t>how valuable they are to your company.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Comprehensive Approach to Retaining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Meaningful work and ownership of goals. </a:t>
            </a:r>
            <a:r>
              <a:rPr lang="en-US" dirty="0"/>
              <a:t>People can t do their jobs if </a:t>
            </a:r>
            <a:r>
              <a:rPr lang="en-US" dirty="0" smtClean="0"/>
              <a:t>they don </a:t>
            </a:r>
            <a:r>
              <a:rPr lang="en-US" dirty="0"/>
              <a:t>t know what to do or what their goals are. Therefore, an important </a:t>
            </a:r>
            <a:r>
              <a:rPr lang="en-US" dirty="0" smtClean="0"/>
              <a:t>part of </a:t>
            </a:r>
            <a:r>
              <a:rPr lang="en-US" dirty="0"/>
              <a:t>retaining employees is making it clear what your expectations are </a:t>
            </a:r>
            <a:r>
              <a:rPr lang="en-US" dirty="0" smtClean="0"/>
              <a:t>regarding their </a:t>
            </a:r>
            <a:r>
              <a:rPr lang="en-US" dirty="0"/>
              <a:t>performance and what their responsibilities are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Recognition and rewards</a:t>
            </a:r>
            <a:r>
              <a:rPr lang="en-US" b="1" dirty="0" smtClean="0"/>
              <a:t>. </a:t>
            </a:r>
            <a:r>
              <a:rPr lang="en-US" dirty="0" smtClean="0"/>
              <a:t>We have </a:t>
            </a:r>
            <a:r>
              <a:rPr lang="en-US" dirty="0"/>
              <a:t>seen that in addition to pay and </a:t>
            </a:r>
            <a:r>
              <a:rPr lang="en-US" dirty="0" smtClean="0"/>
              <a:t>benefits, employees </a:t>
            </a:r>
            <a:r>
              <a:rPr lang="en-US" dirty="0"/>
              <a:t>need and appreciate recognition for a job well done.</a:t>
            </a:r>
          </a:p>
          <a:p>
            <a:pPr algn="just"/>
            <a:r>
              <a:rPr lang="en-US" b="1" dirty="0"/>
              <a:t>Culture and environment. </a:t>
            </a:r>
            <a:r>
              <a:rPr lang="en-US" dirty="0"/>
              <a:t>For example, companies that are very tense </a:t>
            </a:r>
            <a:r>
              <a:rPr lang="en-US" dirty="0" smtClean="0"/>
              <a:t>and political </a:t>
            </a:r>
            <a:r>
              <a:rPr lang="en-US" dirty="0"/>
              <a:t>may prompt employees to leave, while companies that make </a:t>
            </a:r>
            <a:r>
              <a:rPr lang="en-US" dirty="0" smtClean="0"/>
              <a:t>them feel </a:t>
            </a:r>
            <a:r>
              <a:rPr lang="en-US" dirty="0"/>
              <a:t>comfortable encourage them to stay.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1860</Words>
  <Application>Microsoft Office PowerPoint</Application>
  <PresentationFormat>On-screen Show (4:3)</PresentationFormat>
  <Paragraphs>119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Managing Employee  Retention, Engagement,  and Careers </vt:lpstr>
      <vt:lpstr>Learning Outcomes</vt:lpstr>
      <vt:lpstr>PowerPoint Presentation</vt:lpstr>
      <vt:lpstr>Employee Retention</vt:lpstr>
      <vt:lpstr>Employee Retention</vt:lpstr>
      <vt:lpstr>Managing Employee Turnover</vt:lpstr>
      <vt:lpstr>A Comprehensive Approach to Retaining Employees</vt:lpstr>
      <vt:lpstr>A Comprehensive Approach to Retaining Employees</vt:lpstr>
      <vt:lpstr>A Comprehensive Approach to Retaining Employees</vt:lpstr>
      <vt:lpstr>A Comprehensive Approach to Retaining Employees</vt:lpstr>
      <vt:lpstr>PowerPoint Presentation</vt:lpstr>
      <vt:lpstr>IBM’s Strategy to Retaining Employees </vt:lpstr>
      <vt:lpstr>PowerPoint Presentation</vt:lpstr>
      <vt:lpstr>Employee Engagement</vt:lpstr>
      <vt:lpstr>Why Employee Engagement is Important?</vt:lpstr>
      <vt:lpstr>Actions That Foster Engagement</vt:lpstr>
      <vt:lpstr>PowerPoint Presentation</vt:lpstr>
      <vt:lpstr>Career Management</vt:lpstr>
      <vt:lpstr>PowerPoint Presentation</vt:lpstr>
      <vt:lpstr>Careers Today</vt:lpstr>
      <vt:lpstr>Psychological Contract</vt:lpstr>
      <vt:lpstr>The Employee s Role in Career Management </vt:lpstr>
      <vt:lpstr>The Employee s Role in Career Management </vt:lpstr>
      <vt:lpstr>The Managers Role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Employee  Retention, Engagement,  and Careers </dc:title>
  <dc:creator>Saqib</dc:creator>
  <cp:lastModifiedBy>Saqib Rehman</cp:lastModifiedBy>
  <cp:revision>44</cp:revision>
  <dcterms:created xsi:type="dcterms:W3CDTF">2016-09-06T05:04:27Z</dcterms:created>
  <dcterms:modified xsi:type="dcterms:W3CDTF">2018-10-04T14:33:44Z</dcterms:modified>
</cp:coreProperties>
</file>